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
  </p:notesMasterIdLst>
  <p:sldIdLst>
    <p:sldId id="256" r:id="rId2"/>
    <p:sldId id="259" r:id="rId3"/>
    <p:sldId id="258"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29"/>
  </p:normalViewPr>
  <p:slideViewPr>
    <p:cSldViewPr snapToGrid="0">
      <p:cViewPr>
        <p:scale>
          <a:sx n="144" d="100"/>
          <a:sy n="144" d="100"/>
        </p:scale>
        <p:origin x="48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603F1C-0874-E343-8AF7-3F2B5F6C754C}" type="datetimeFigureOut">
              <a:rPr lang="en-US" smtClean="0"/>
              <a:t>7/14/25</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ED2149-6C68-8E46-9FB3-B1DF6B3D04E5}" type="slidenum">
              <a:rPr lang="en-US" smtClean="0"/>
              <a:t>‹#›</a:t>
            </a:fld>
            <a:endParaRPr lang="en-US"/>
          </a:p>
        </p:txBody>
      </p:sp>
    </p:spTree>
    <p:extLst>
      <p:ext uri="{BB962C8B-B14F-4D97-AF65-F5344CB8AC3E}">
        <p14:creationId xmlns:p14="http://schemas.microsoft.com/office/powerpoint/2010/main" val="139647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ED2149-6C68-8E46-9FB3-B1DF6B3D04E5}" type="slidenum">
              <a:rPr lang="en-US" smtClean="0"/>
              <a:t>1</a:t>
            </a:fld>
            <a:endParaRPr lang="en-US"/>
          </a:p>
        </p:txBody>
      </p:sp>
    </p:spTree>
    <p:extLst>
      <p:ext uri="{BB962C8B-B14F-4D97-AF65-F5344CB8AC3E}">
        <p14:creationId xmlns:p14="http://schemas.microsoft.com/office/powerpoint/2010/main" val="1407145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0F701E9-9943-1242-8BDE-C6ADBEDA896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2433817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0F701E9-9943-1242-8BDE-C6ADBEDA896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2609412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0F701E9-9943-1242-8BDE-C6ADBEDA896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1203889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0F701E9-9943-1242-8BDE-C6ADBEDA896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1671594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0F701E9-9943-1242-8BDE-C6ADBEDA8964}" type="datetimeFigureOut">
              <a:rPr lang="en-US" smtClean="0"/>
              <a:t>7/14/25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1509844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0F701E9-9943-1242-8BDE-C6ADBEDA8964}" type="datetimeFigureOut">
              <a:rPr lang="en-US" smtClean="0"/>
              <a:t>7/14/25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2348194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F701E9-9943-1242-8BDE-C6ADBEDA8964}" type="datetimeFigureOut">
              <a:rPr lang="en-US" smtClean="0"/>
              <a:t>7/14/25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4287645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F0F701E9-9943-1242-8BDE-C6ADBEDA896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3593933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F0F701E9-9943-1242-8BDE-C6ADBEDA8964}" type="datetimeFigureOut">
              <a:rPr lang="en-US" smtClean="0"/>
              <a:t>7/14/25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527738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0F701E9-9943-1242-8BDE-C6ADBEDA896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125026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0F701E9-9943-1242-8BDE-C6ADBEDA8964}" type="datetimeFigureOut">
              <a:rPr lang="en-US" smtClean="0"/>
              <a:t>7/14/25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75F3F-5CAF-254E-9EB7-F666F93B1866}" type="slidenum">
              <a:rPr lang="en-US" smtClean="0"/>
              <a:t>‹#›</a:t>
            </a:fld>
            <a:endParaRPr lang="en-US"/>
          </a:p>
        </p:txBody>
      </p:sp>
    </p:spTree>
    <p:extLst>
      <p:ext uri="{BB962C8B-B14F-4D97-AF65-F5344CB8AC3E}">
        <p14:creationId xmlns:p14="http://schemas.microsoft.com/office/powerpoint/2010/main" val="3177922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F0F701E9-9943-1242-8BDE-C6ADBEDA8964}" type="datetimeFigureOut">
              <a:rPr lang="en-US" smtClean="0"/>
              <a:t>7/14/25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8B75F3F-5CAF-254E-9EB7-F666F93B1866}" type="slidenum">
              <a:rPr lang="en-US" smtClean="0"/>
              <a:t>‹#›</a:t>
            </a:fld>
            <a:endParaRPr lang="en-US"/>
          </a:p>
        </p:txBody>
      </p:sp>
    </p:spTree>
    <p:extLst>
      <p:ext uri="{BB962C8B-B14F-4D97-AF65-F5344CB8AC3E}">
        <p14:creationId xmlns:p14="http://schemas.microsoft.com/office/powerpoint/2010/main" val="35129862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video game&#10;&#10;Description automatically generated">
            <a:extLst>
              <a:ext uri="{FF2B5EF4-FFF2-40B4-BE49-F238E27FC236}">
                <a16:creationId xmlns:a16="http://schemas.microsoft.com/office/drawing/2014/main" id="{A5BB5411-C19E-A438-7916-06E93D6672BE}"/>
              </a:ext>
            </a:extLst>
          </p:cNvPr>
          <p:cNvPicPr>
            <a:picLocks noChangeAspect="1"/>
          </p:cNvPicPr>
          <p:nvPr/>
        </p:nvPicPr>
        <p:blipFill rotWithShape="1">
          <a:blip r:embed="rId3"/>
          <a:srcRect b="24878"/>
          <a:stretch/>
        </p:blipFill>
        <p:spPr>
          <a:xfrm>
            <a:off x="133239" y="-58189"/>
            <a:ext cx="6659269" cy="1827713"/>
          </a:xfrm>
          <a:prstGeom prst="rect">
            <a:avLst/>
          </a:prstGeom>
        </p:spPr>
      </p:pic>
      <p:sp>
        <p:nvSpPr>
          <p:cNvPr id="6" name="Rectangle 5">
            <a:extLst>
              <a:ext uri="{FF2B5EF4-FFF2-40B4-BE49-F238E27FC236}">
                <a16:creationId xmlns:a16="http://schemas.microsoft.com/office/drawing/2014/main" id="{A4AEECAA-AD0D-1139-B3CB-AD3ECD534DDC}"/>
              </a:ext>
            </a:extLst>
          </p:cNvPr>
          <p:cNvSpPr/>
          <p:nvPr/>
        </p:nvSpPr>
        <p:spPr>
          <a:xfrm>
            <a:off x="265184" y="1264660"/>
            <a:ext cx="6327631" cy="1107996"/>
          </a:xfrm>
          <a:prstGeom prst="rect">
            <a:avLst/>
          </a:prstGeom>
          <a:noFill/>
        </p:spPr>
        <p:txBody>
          <a:bodyPr wrap="none" lIns="91440" tIns="45720" rIns="91440" bIns="45720">
            <a:spAutoFit/>
          </a:bodyPr>
          <a:lstStyle/>
          <a:p>
            <a:pPr algn="ctr"/>
            <a:r>
              <a:rPr lang="en-GB" sz="6600" b="1" spc="50" dirty="0">
                <a:ln w="19050" cmpd="sng">
                  <a:solidFill>
                    <a:sysClr val="windowText" lastClr="000000"/>
                  </a:solidFill>
                  <a:prstDash val="solid"/>
                </a:ln>
                <a:solidFill>
                  <a:srgbClr val="70AD47">
                    <a:tint val="1000"/>
                  </a:srgbClr>
                </a:solidFill>
                <a:effectLst>
                  <a:glow rad="38100">
                    <a:schemeClr val="accent1">
                      <a:alpha val="40000"/>
                    </a:schemeClr>
                  </a:glow>
                </a:effectLst>
                <a:latin typeface="Impact" panose="020B0806030902050204" pitchFamily="34" charset="0"/>
              </a:rPr>
              <a:t>Gwyrosydd News</a:t>
            </a:r>
            <a:endParaRPr lang="en-GB" sz="6600" b="1" cap="none" spc="50" dirty="0">
              <a:ln w="19050" cmpd="sng">
                <a:solidFill>
                  <a:sysClr val="windowText" lastClr="000000"/>
                </a:solidFill>
                <a:prstDash val="solid"/>
              </a:ln>
              <a:solidFill>
                <a:srgbClr val="70AD47">
                  <a:tint val="1000"/>
                </a:srgbClr>
              </a:solidFill>
              <a:effectLst>
                <a:glow rad="38100">
                  <a:schemeClr val="accent1">
                    <a:alpha val="40000"/>
                  </a:schemeClr>
                </a:glow>
              </a:effectLst>
              <a:latin typeface="Impact" panose="020B0806030902050204" pitchFamily="34" charset="0"/>
            </a:endParaRPr>
          </a:p>
        </p:txBody>
      </p:sp>
      <p:sp>
        <p:nvSpPr>
          <p:cNvPr id="7" name="TextBox 6">
            <a:extLst>
              <a:ext uri="{FF2B5EF4-FFF2-40B4-BE49-F238E27FC236}">
                <a16:creationId xmlns:a16="http://schemas.microsoft.com/office/drawing/2014/main" id="{DFCBD83F-0722-449E-66B5-78DB06745DAA}"/>
              </a:ext>
            </a:extLst>
          </p:cNvPr>
          <p:cNvSpPr txBox="1"/>
          <p:nvPr/>
        </p:nvSpPr>
        <p:spPr>
          <a:xfrm>
            <a:off x="5370787" y="2187990"/>
            <a:ext cx="1986455" cy="369332"/>
          </a:xfrm>
          <a:prstGeom prst="rect">
            <a:avLst/>
          </a:prstGeom>
          <a:noFill/>
        </p:spPr>
        <p:txBody>
          <a:bodyPr wrap="square" rtlCol="0">
            <a:spAutoFit/>
          </a:bodyPr>
          <a:lstStyle/>
          <a:p>
            <a:r>
              <a:rPr lang="en-US" dirty="0">
                <a:latin typeface="Twinkl Cursive Looped Semibold" panose="02000000000000000000" pitchFamily="2" charset="77"/>
              </a:rPr>
              <a:t>July 2025</a:t>
            </a:r>
          </a:p>
        </p:txBody>
      </p:sp>
      <p:sp>
        <p:nvSpPr>
          <p:cNvPr id="8" name="TextBox 7">
            <a:extLst>
              <a:ext uri="{FF2B5EF4-FFF2-40B4-BE49-F238E27FC236}">
                <a16:creationId xmlns:a16="http://schemas.microsoft.com/office/drawing/2014/main" id="{C03A6461-772C-61E2-4764-16F6DFF0D10D}"/>
              </a:ext>
            </a:extLst>
          </p:cNvPr>
          <p:cNvSpPr txBox="1"/>
          <p:nvPr/>
        </p:nvSpPr>
        <p:spPr>
          <a:xfrm>
            <a:off x="183930" y="2557322"/>
            <a:ext cx="6490138" cy="2893100"/>
          </a:xfrm>
          <a:prstGeom prst="rect">
            <a:avLst/>
          </a:prstGeom>
          <a:noFill/>
        </p:spPr>
        <p:txBody>
          <a:bodyPr wrap="square" rtlCol="0">
            <a:spAutoFit/>
          </a:bodyPr>
          <a:lstStyle/>
          <a:p>
            <a:r>
              <a:rPr lang="en-US" sz="1400" dirty="0" err="1">
                <a:latin typeface="Twinkl Cursive Looped Semibold" panose="02000000000000000000" pitchFamily="2" charset="77"/>
                <a:cs typeface="Arial" panose="020B0604020202020204" pitchFamily="34" charset="0"/>
              </a:rPr>
              <a:t>Annwyl</a:t>
            </a:r>
            <a:r>
              <a:rPr lang="en-US" sz="1400" dirty="0">
                <a:latin typeface="Twinkl Cursive Looped Semibold" panose="02000000000000000000" pitchFamily="2" charset="77"/>
                <a:cs typeface="Arial" panose="020B0604020202020204" pitchFamily="34" charset="0"/>
              </a:rPr>
              <a:t> Parents &amp; </a:t>
            </a:r>
            <a:r>
              <a:rPr lang="en-US" sz="1400" dirty="0" err="1">
                <a:latin typeface="Twinkl Cursive Looped Semibold" panose="02000000000000000000" pitchFamily="2" charset="77"/>
                <a:cs typeface="Arial" panose="020B0604020202020204" pitchFamily="34" charset="0"/>
              </a:rPr>
              <a:t>Carers</a:t>
            </a:r>
            <a:r>
              <a:rPr lang="en-US" sz="1400" dirty="0">
                <a:latin typeface="Twinkl Cursive Looped Semibold" panose="02000000000000000000" pitchFamily="2" charset="77"/>
                <a:cs typeface="Arial" panose="020B0604020202020204" pitchFamily="34" charset="0"/>
              </a:rPr>
              <a:t>,</a:t>
            </a:r>
          </a:p>
          <a:p>
            <a:r>
              <a:rPr lang="en-GB" sz="1200" dirty="0">
                <a:latin typeface="Arial" panose="020B0604020202020204" pitchFamily="34" charset="0"/>
                <a:cs typeface="Arial" panose="020B0604020202020204" pitchFamily="34" charset="0"/>
              </a:rPr>
              <a:t>As we come to the end of this final week of term, I want to take a moment to reflect on what has been a truly wonderful first term as Headteacher at Gwyrosydd. I have felt incredibly welcomed by the entire school community, and I’ve been so impressed by our pupils’ creativity, hard work, politeness, curiosity, resilience, and kindness. On behalf of myself and the Governors, I would like to extend a heartfelt thank you to all of our staff for their continued dedication and commitment to making a real difference in the lives of our pupils. Thank you also to all of our parents and carers for your ongoing support - working together, we are making Gwyrosydd the best it can be.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 reminder that the </a:t>
            </a:r>
            <a:r>
              <a:rPr lang="en-GB" sz="1200" b="1" dirty="0">
                <a:latin typeface="Arial" panose="020B0604020202020204" pitchFamily="34" charset="0"/>
                <a:cs typeface="Arial" panose="020B0604020202020204" pitchFamily="34" charset="0"/>
              </a:rPr>
              <a:t>last day of term for pupils will be Thursday 17th July</a:t>
            </a:r>
            <a:r>
              <a:rPr lang="en-GB" sz="1200" dirty="0">
                <a:latin typeface="Arial" panose="020B0604020202020204" pitchFamily="34" charset="0"/>
                <a:cs typeface="Arial" panose="020B0604020202020204" pitchFamily="34" charset="0"/>
              </a:rPr>
              <a:t>. School will then be closed for the summer holidays. Looking ahead to the new academic year, please note that there will be an </a:t>
            </a:r>
            <a:r>
              <a:rPr lang="en-GB" sz="1200" b="1" dirty="0">
                <a:latin typeface="Arial" panose="020B0604020202020204" pitchFamily="34" charset="0"/>
                <a:cs typeface="Arial" panose="020B0604020202020204" pitchFamily="34" charset="0"/>
              </a:rPr>
              <a:t>INSET day on Monday 1st September</a:t>
            </a:r>
            <a:r>
              <a:rPr lang="en-GB" sz="1200" dirty="0">
                <a:latin typeface="Arial" panose="020B0604020202020204" pitchFamily="34" charset="0"/>
                <a:cs typeface="Arial" panose="020B0604020202020204" pitchFamily="34" charset="0"/>
              </a:rPr>
              <a:t>, so pupils will </a:t>
            </a:r>
            <a:r>
              <a:rPr lang="en-GB" sz="1200" b="1" dirty="0">
                <a:latin typeface="Arial" panose="020B0604020202020204" pitchFamily="34" charset="0"/>
                <a:cs typeface="Arial" panose="020B0604020202020204" pitchFamily="34" charset="0"/>
              </a:rPr>
              <a:t>return to school on Tuesday 2nd September</a:t>
            </a:r>
            <a:r>
              <a:rPr lang="en-GB" sz="1200" dirty="0">
                <a:latin typeface="Arial" panose="020B0604020202020204" pitchFamily="34" charset="0"/>
                <a:cs typeface="Arial" panose="020B0604020202020204" pitchFamily="34" charset="0"/>
              </a:rPr>
              <a:t>. Additionally, a </a:t>
            </a:r>
            <a:r>
              <a:rPr lang="en-GB" sz="1200" b="1" dirty="0">
                <a:latin typeface="Arial" panose="020B0604020202020204" pitchFamily="34" charset="0"/>
                <a:cs typeface="Arial" panose="020B0604020202020204" pitchFamily="34" charset="0"/>
              </a:rPr>
              <a:t>second INSET day has been arranged for Monday 15th September</a:t>
            </a:r>
            <a:r>
              <a:rPr lang="en-GB" sz="1200" dirty="0">
                <a:latin typeface="Arial" panose="020B0604020202020204" pitchFamily="34" charset="0"/>
                <a:cs typeface="Arial" panose="020B0604020202020204" pitchFamily="34" charset="0"/>
              </a:rPr>
              <a:t>, during which school will again be closed to pupils.</a:t>
            </a:r>
          </a:p>
        </p:txBody>
      </p:sp>
      <p:sp>
        <p:nvSpPr>
          <p:cNvPr id="2" name="TextBox 1">
            <a:extLst>
              <a:ext uri="{FF2B5EF4-FFF2-40B4-BE49-F238E27FC236}">
                <a16:creationId xmlns:a16="http://schemas.microsoft.com/office/drawing/2014/main" id="{2E272785-2C4C-6DC3-3DEA-510A8D7E873C}"/>
              </a:ext>
            </a:extLst>
          </p:cNvPr>
          <p:cNvSpPr txBox="1"/>
          <p:nvPr/>
        </p:nvSpPr>
        <p:spPr>
          <a:xfrm>
            <a:off x="133239" y="5561914"/>
            <a:ext cx="6432330" cy="3970318"/>
          </a:xfrm>
          <a:prstGeom prst="rect">
            <a:avLst/>
          </a:prstGeom>
          <a:noFill/>
        </p:spPr>
        <p:txBody>
          <a:bodyPr wrap="square" rtlCol="0">
            <a:spAutoFit/>
          </a:bodyPr>
          <a:lstStyle/>
          <a:p>
            <a:r>
              <a:rPr lang="en-GB" sz="2000" b="1" dirty="0">
                <a:solidFill>
                  <a:srgbClr val="FF0000"/>
                </a:solidFill>
                <a:latin typeface="Twinkl Cursive Looped Semibold" panose="02000000000000000000" pitchFamily="2" charset="77"/>
                <a:cs typeface="Arial" panose="020B0604020202020204" pitchFamily="34" charset="0"/>
              </a:rPr>
              <a:t>Curriculum Corner</a:t>
            </a:r>
          </a:p>
          <a:p>
            <a:r>
              <a:rPr lang="en-GB" sz="1200" dirty="0">
                <a:latin typeface="Arial" panose="020B0604020202020204" pitchFamily="34" charset="0"/>
                <a:cs typeface="Arial" panose="020B0604020202020204" pitchFamily="34" charset="0"/>
              </a:rPr>
              <a:t>It’s been a vibrant and exciting time in school, filled with hands-on learning, creativity, and unforgettable experiences!</a:t>
            </a:r>
          </a:p>
          <a:p>
            <a:r>
              <a:rPr lang="en-GB" sz="1200" dirty="0">
                <a:latin typeface="Arial" panose="020B0604020202020204" pitchFamily="34" charset="0"/>
                <a:cs typeface="Arial" panose="020B0604020202020204" pitchFamily="34" charset="0"/>
              </a:rPr>
              <a:t>In our younger classes, joined handwriting has been a strong focus, and the children have been amazing us with their brilliant story writing – Mrs Edwards has been very impressed. Nursery have been out and about, enjoying a fun-filled trip to Folly Farm - an adventure packed with exploration and joy!</a:t>
            </a:r>
          </a:p>
          <a:p>
            <a:r>
              <a:rPr lang="en-GB" sz="1200" dirty="0">
                <a:latin typeface="Arial" panose="020B0604020202020204" pitchFamily="34" charset="0"/>
                <a:cs typeface="Arial" panose="020B0604020202020204" pitchFamily="34" charset="0"/>
              </a:rPr>
              <a:t>STF have been busy in the kitchen, making delicious scones in preparation for a very special afternoon tea - what a wonderful way to combine life skills with learning!</a:t>
            </a:r>
          </a:p>
          <a:p>
            <a:r>
              <a:rPr lang="en-GB" sz="1200" dirty="0">
                <a:latin typeface="Arial" panose="020B0604020202020204" pitchFamily="34" charset="0"/>
                <a:cs typeface="Arial" panose="020B0604020202020204" pitchFamily="34" charset="0"/>
              </a:rPr>
              <a:t>Pupils across the school were thrilled to attend the Welsh Gig at </a:t>
            </a:r>
            <a:r>
              <a:rPr lang="en-GB" sz="1200" dirty="0" err="1">
                <a:latin typeface="Arial" panose="020B0604020202020204" pitchFamily="34" charset="0"/>
                <a:cs typeface="Arial" panose="020B0604020202020204" pitchFamily="34" charset="0"/>
              </a:rPr>
              <a:t>Pentrehafod</a:t>
            </a:r>
            <a:r>
              <a:rPr lang="en-GB" sz="1200" dirty="0">
                <a:latin typeface="Arial" panose="020B0604020202020204" pitchFamily="34" charset="0"/>
                <a:cs typeface="Arial" panose="020B0604020202020204" pitchFamily="34" charset="0"/>
              </a:rPr>
              <a:t>. A standout moment was when </a:t>
            </a:r>
            <a:r>
              <a:rPr lang="en-GB" sz="1200" i="1" dirty="0">
                <a:latin typeface="Arial" panose="020B0604020202020204" pitchFamily="34" charset="0"/>
                <a:cs typeface="Arial" panose="020B0604020202020204" pitchFamily="34" charset="0"/>
              </a:rPr>
              <a:t>Calon </a:t>
            </a:r>
            <a:r>
              <a:rPr lang="en-GB" sz="1200" i="1" dirty="0" err="1">
                <a:latin typeface="Arial" panose="020B0604020202020204" pitchFamily="34" charset="0"/>
                <a:cs typeface="Arial" panose="020B0604020202020204" pitchFamily="34" charset="0"/>
              </a:rPr>
              <a:t>Lân</a:t>
            </a:r>
            <a:r>
              <a:rPr lang="en-GB" sz="1200" dirty="0">
                <a:latin typeface="Arial" panose="020B0604020202020204" pitchFamily="34" charset="0"/>
                <a:cs typeface="Arial" panose="020B0604020202020204" pitchFamily="34" charset="0"/>
              </a:rPr>
              <a:t> was played - a song very close to our hearts. The children also enjoyed choosing songs, with </a:t>
            </a:r>
            <a:r>
              <a:rPr lang="en-GB" sz="1200" i="1" dirty="0">
                <a:latin typeface="Arial" panose="020B0604020202020204" pitchFamily="34" charset="0"/>
                <a:cs typeface="Arial" panose="020B0604020202020204" pitchFamily="34" charset="0"/>
              </a:rPr>
              <a:t>Hey Mr Urdd</a:t>
            </a:r>
            <a:r>
              <a:rPr lang="en-GB" sz="1200" dirty="0">
                <a:latin typeface="Arial" panose="020B0604020202020204" pitchFamily="34" charset="0"/>
                <a:cs typeface="Arial" panose="020B0604020202020204" pitchFamily="34" charset="0"/>
              </a:rPr>
              <a:t> quickly becoming a crowd favourite.</a:t>
            </a:r>
          </a:p>
          <a:p>
            <a:r>
              <a:rPr lang="en-GB" sz="1200" dirty="0">
                <a:latin typeface="Arial" panose="020B0604020202020204" pitchFamily="34" charset="0"/>
                <a:cs typeface="Arial" panose="020B0604020202020204" pitchFamily="34" charset="0"/>
              </a:rPr>
              <a:t>Our talented Year 4 and 5 pupils have been putting the final touches on their film projects, bringing their creative ideas to life and getting ready to share their hard work.</a:t>
            </a:r>
          </a:p>
          <a:p>
            <a:r>
              <a:rPr lang="en-GB" sz="1200" dirty="0">
                <a:latin typeface="Arial" panose="020B0604020202020204" pitchFamily="34" charset="0"/>
                <a:cs typeface="Arial" panose="020B0604020202020204" pitchFamily="34" charset="0"/>
              </a:rPr>
              <a:t>Meanwhile, Year 6 have been making the most of their final weeks - taking part in transition activities and preparing for their leavers' celebrations as they get ready to move on to the next exciting chapter.</a:t>
            </a:r>
          </a:p>
          <a:p>
            <a:pPr algn="ctr"/>
            <a:r>
              <a:rPr lang="en-GB" sz="2000" dirty="0">
                <a:latin typeface="Twinkl Cursive Looped Semibold" panose="02000000000000000000" pitchFamily="2" charset="77"/>
                <a:cs typeface="Arial" panose="020B0604020202020204" pitchFamily="34" charset="0"/>
              </a:rPr>
              <a:t>We can’t wait to move into our new classes and Pods in September for another exciting year ahead!</a:t>
            </a:r>
          </a:p>
        </p:txBody>
      </p:sp>
    </p:spTree>
    <p:extLst>
      <p:ext uri="{BB962C8B-B14F-4D97-AF65-F5344CB8AC3E}">
        <p14:creationId xmlns:p14="http://schemas.microsoft.com/office/powerpoint/2010/main" val="4182692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4+ Thousand Goodbye Farewell Royalty-Free Images, Stock Photos &amp; Pictures  | Shutterstock">
            <a:extLst>
              <a:ext uri="{FF2B5EF4-FFF2-40B4-BE49-F238E27FC236}">
                <a16:creationId xmlns:a16="http://schemas.microsoft.com/office/drawing/2014/main" id="{34B453D5-33A5-B27C-327F-79CD55E662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686"/>
          <a:stretch/>
        </p:blipFill>
        <p:spPr bwMode="auto">
          <a:xfrm>
            <a:off x="3231470" y="237087"/>
            <a:ext cx="4150265" cy="3953913"/>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F6F3D37-06A9-8F6C-E30B-E5D5340D1AA9}"/>
              </a:ext>
            </a:extLst>
          </p:cNvPr>
          <p:cNvSpPr txBox="1"/>
          <p:nvPr/>
        </p:nvSpPr>
        <p:spPr>
          <a:xfrm>
            <a:off x="142340" y="4631450"/>
            <a:ext cx="6511176" cy="4493538"/>
          </a:xfrm>
          <a:prstGeom prst="rect">
            <a:avLst/>
          </a:prstGeom>
          <a:noFill/>
        </p:spPr>
        <p:txBody>
          <a:bodyPr wrap="square" rtlCol="0">
            <a:spAutoFit/>
          </a:bodyPr>
          <a:lstStyle/>
          <a:p>
            <a:r>
              <a:rPr lang="en-GB" sz="2000" dirty="0">
                <a:solidFill>
                  <a:srgbClr val="FF0000"/>
                </a:solidFill>
                <a:latin typeface="Twinkl Cursive Looped Semibold" panose="02000000000000000000" pitchFamily="2" charset="77"/>
                <a:cs typeface="Arial" panose="020B0604020202020204" pitchFamily="34" charset="0"/>
              </a:rPr>
              <a:t>Farewell, Thank You and Best Wishes!</a:t>
            </a:r>
          </a:p>
          <a:p>
            <a:r>
              <a:rPr lang="en-GB" sz="1400" dirty="0">
                <a:latin typeface="Arial" panose="020B0604020202020204" pitchFamily="34" charset="0"/>
                <a:cs typeface="Arial" panose="020B0604020202020204" pitchFamily="34" charset="0"/>
              </a:rPr>
              <a:t>This term, we say a heartfelt and emotional farewell to Mr. G. Davies, who retires after an extraordinary 33-year teaching career, with 14 of those invaluable years here at Gwyrosydd. Mr. Davies is not only a dedicated educator but a truly special person who has touched the lives of countless pupils, families, and colleagues. His kindness, patience, and unwavering support have made a lasting difference to our school community. His wisdom, humour, and calm, reassuring presence will be deeply missed – Mr G (As he is known,) is a great loss to Gwyrosydd and to the wider community. On behalf of everyone at the school, we thank him for his outstanding service and wish him every happiness, good health, and adventure in his well-deserved retirement. Gwyrosydd simply won’t be the same without him.</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We’d also like to say a warm farewell to Miss </a:t>
            </a:r>
            <a:r>
              <a:rPr lang="en-GB" sz="1400" dirty="0" err="1">
                <a:latin typeface="Arial" panose="020B0604020202020204" pitchFamily="34" charset="0"/>
                <a:cs typeface="Arial" panose="020B0604020202020204" pitchFamily="34" charset="0"/>
              </a:rPr>
              <a:t>Leclancher</a:t>
            </a:r>
            <a:r>
              <a:rPr lang="en-GB" sz="1400" dirty="0">
                <a:latin typeface="Arial" panose="020B0604020202020204" pitchFamily="34" charset="0"/>
                <a:cs typeface="Arial" panose="020B0604020202020204" pitchFamily="34" charset="0"/>
              </a:rPr>
              <a:t>, Mrs. </a:t>
            </a:r>
            <a:r>
              <a:rPr lang="en-GB" sz="1400" dirty="0" err="1">
                <a:latin typeface="Arial" panose="020B0604020202020204" pitchFamily="34" charset="0"/>
                <a:cs typeface="Arial" panose="020B0604020202020204" pitchFamily="34" charset="0"/>
              </a:rPr>
              <a:t>Furbank</a:t>
            </a:r>
            <a:r>
              <a:rPr lang="en-GB" sz="1400" dirty="0">
                <a:latin typeface="Arial" panose="020B0604020202020204" pitchFamily="34" charset="0"/>
                <a:cs typeface="Arial" panose="020B0604020202020204" pitchFamily="34" charset="0"/>
              </a:rPr>
              <a:t>, Mrs Miah, and Mrs Williams, our wonderful lunchtime supervisor. We thank each of them for their dedication, energy, and commitment during their time at Gwyrosydd. Whether in the classroom or the dining hall, their contributions have made a real difference to the daily life of our school, and they will be greatly missed by pupils and staff alike. We wish them all the very best in their new ventures and every success in the exciting journeys ahead.</a:t>
            </a:r>
            <a:endParaRPr lang="en-US" sz="14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063F888-0C47-B500-BB48-A74BBEB20950}"/>
              </a:ext>
            </a:extLst>
          </p:cNvPr>
          <p:cNvSpPr txBox="1"/>
          <p:nvPr/>
        </p:nvSpPr>
        <p:spPr>
          <a:xfrm>
            <a:off x="142340" y="237087"/>
            <a:ext cx="3950266" cy="3847207"/>
          </a:xfrm>
          <a:prstGeom prst="rect">
            <a:avLst/>
          </a:prstGeom>
          <a:noFill/>
        </p:spPr>
        <p:txBody>
          <a:bodyPr wrap="square">
            <a:spAutoFit/>
          </a:bodyPr>
          <a:lstStyle/>
          <a:p>
            <a:r>
              <a:rPr lang="en-GB" sz="2000" dirty="0">
                <a:solidFill>
                  <a:srgbClr val="FF0000"/>
                </a:solidFill>
                <a:latin typeface="Twinkl Cursive Looped Semibold" panose="02000000000000000000" pitchFamily="2" charset="77"/>
                <a:cs typeface="Arial" panose="020B0604020202020204" pitchFamily="34" charset="0"/>
              </a:rPr>
              <a:t>Goodbye and Good Luck Year 6!</a:t>
            </a:r>
            <a:endParaRPr lang="en-GB" sz="20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As we say goodbye to our wonderful Year 6 pupils, we celebrate the incredible journey they’ve taken with us - from their very first days in Nursery, full of curiosity and wide-eyed wonder, to the confident, capable young people they’ve become. Along the way, they have grown not just in knowledge, but in character - showing resilience, kindness, leadership, and a strong sense of community. It has been a privilege to watch them learn, laugh, make lasting friendships, and rise to every challenge. As they move on to the next exciting chapter in their lives at comprehensive school, we are so proud of all they have achieved and know that they will continue to shine. </a:t>
            </a:r>
          </a:p>
          <a:p>
            <a:endParaRPr lang="en-GB"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7552217-9898-55E6-F50E-26C1E7487833}"/>
              </a:ext>
            </a:extLst>
          </p:cNvPr>
          <p:cNvSpPr txBox="1"/>
          <p:nvPr/>
        </p:nvSpPr>
        <p:spPr>
          <a:xfrm>
            <a:off x="-164239" y="4095246"/>
            <a:ext cx="7177598" cy="400110"/>
          </a:xfrm>
          <a:prstGeom prst="rect">
            <a:avLst/>
          </a:prstGeom>
          <a:noFill/>
        </p:spPr>
        <p:txBody>
          <a:bodyPr wrap="square">
            <a:spAutoFit/>
          </a:bodyPr>
          <a:lstStyle/>
          <a:p>
            <a:pPr algn="ctr"/>
            <a:r>
              <a:rPr lang="en-GB" sz="2000" b="1" dirty="0">
                <a:latin typeface="Twinkl Cursive Looped Semibold" panose="02000000000000000000" pitchFamily="2" charset="77"/>
                <a:cs typeface="Arial" panose="020B0604020202020204" pitchFamily="34" charset="0"/>
              </a:rPr>
              <a:t>Gwyrosydd will always be cheering you on Year 6!</a:t>
            </a:r>
          </a:p>
        </p:txBody>
      </p:sp>
      <p:sp>
        <p:nvSpPr>
          <p:cNvPr id="9" name="TextBox 8">
            <a:extLst>
              <a:ext uri="{FF2B5EF4-FFF2-40B4-BE49-F238E27FC236}">
                <a16:creationId xmlns:a16="http://schemas.microsoft.com/office/drawing/2014/main" id="{BD4D52CA-63BC-B3C3-FEE0-07AB7B6887FA}"/>
              </a:ext>
            </a:extLst>
          </p:cNvPr>
          <p:cNvSpPr txBox="1"/>
          <p:nvPr/>
        </p:nvSpPr>
        <p:spPr>
          <a:xfrm>
            <a:off x="309608" y="9124988"/>
            <a:ext cx="6176639" cy="646331"/>
          </a:xfrm>
          <a:prstGeom prst="rect">
            <a:avLst/>
          </a:prstGeom>
          <a:noFill/>
        </p:spPr>
        <p:txBody>
          <a:bodyPr wrap="square">
            <a:spAutoFit/>
          </a:bodyPr>
          <a:lstStyle/>
          <a:p>
            <a:pPr algn="ctr"/>
            <a:r>
              <a:rPr lang="en-GB" sz="1800" b="1" dirty="0">
                <a:latin typeface="Twinkl Cursive Looped Semibold" panose="02000000000000000000" pitchFamily="2" charset="77"/>
                <a:cs typeface="Arial" panose="020B0604020202020204" pitchFamily="34" charset="0"/>
              </a:rPr>
              <a:t>Please Join us Tomorrow – Thursday 17</a:t>
            </a:r>
            <a:r>
              <a:rPr lang="en-GB" sz="1800" b="1" baseline="30000" dirty="0">
                <a:latin typeface="Twinkl Cursive Looped Semibold" panose="02000000000000000000" pitchFamily="2" charset="77"/>
                <a:cs typeface="Arial" panose="020B0604020202020204" pitchFamily="34" charset="0"/>
              </a:rPr>
              <a:t>th</a:t>
            </a:r>
            <a:r>
              <a:rPr lang="en-GB" sz="1800" b="1" dirty="0">
                <a:latin typeface="Twinkl Cursive Looped Semibold" panose="02000000000000000000" pitchFamily="2" charset="77"/>
                <a:cs typeface="Arial" panose="020B0604020202020204" pitchFamily="34" charset="0"/>
              </a:rPr>
              <a:t> July at the end of the day to clap our leavers out from the main entrance.</a:t>
            </a:r>
          </a:p>
        </p:txBody>
      </p:sp>
    </p:spTree>
    <p:extLst>
      <p:ext uri="{BB962C8B-B14F-4D97-AF65-F5344CB8AC3E}">
        <p14:creationId xmlns:p14="http://schemas.microsoft.com/office/powerpoint/2010/main" val="990841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084EB58-01C2-00B7-4843-9AE1BD72D69D}"/>
              </a:ext>
            </a:extLst>
          </p:cNvPr>
          <p:cNvGraphicFramePr>
            <a:graphicFrameLocks noGrp="1"/>
          </p:cNvGraphicFramePr>
          <p:nvPr>
            <p:extLst>
              <p:ext uri="{D42A27DB-BD31-4B8C-83A1-F6EECF244321}">
                <p14:modId xmlns:p14="http://schemas.microsoft.com/office/powerpoint/2010/main" val="2101532233"/>
              </p:ext>
            </p:extLst>
          </p:nvPr>
        </p:nvGraphicFramePr>
        <p:xfrm>
          <a:off x="81201" y="4601131"/>
          <a:ext cx="6584732" cy="3108960"/>
        </p:xfrm>
        <a:graphic>
          <a:graphicData uri="http://schemas.openxmlformats.org/drawingml/2006/table">
            <a:tbl>
              <a:tblPr firstRow="1" bandRow="1">
                <a:tableStyleId>{5C22544A-7EE6-4342-B048-85BDC9FD1C3A}</a:tableStyleId>
              </a:tblPr>
              <a:tblGrid>
                <a:gridCol w="1634789">
                  <a:extLst>
                    <a:ext uri="{9D8B030D-6E8A-4147-A177-3AD203B41FA5}">
                      <a16:colId xmlns:a16="http://schemas.microsoft.com/office/drawing/2014/main" val="4008539740"/>
                    </a:ext>
                  </a:extLst>
                </a:gridCol>
                <a:gridCol w="4949943">
                  <a:extLst>
                    <a:ext uri="{9D8B030D-6E8A-4147-A177-3AD203B41FA5}">
                      <a16:colId xmlns:a16="http://schemas.microsoft.com/office/drawing/2014/main" val="1212499289"/>
                    </a:ext>
                  </a:extLst>
                </a:gridCol>
              </a:tblGrid>
              <a:tr h="300539">
                <a:tc gridSpan="2">
                  <a:txBody>
                    <a:bodyPr/>
                    <a:lstStyle/>
                    <a:p>
                      <a:pPr algn="ctr"/>
                      <a:r>
                        <a:rPr lang="en-US" sz="1600" b="0" dirty="0">
                          <a:solidFill>
                            <a:schemeClr val="tx1"/>
                          </a:solidFill>
                          <a:latin typeface="Twinkl Cursive Looped Semibold" panose="02000000000000000000" pitchFamily="2" charset="77"/>
                          <a:cs typeface="Arial" panose="020B0604020202020204" pitchFamily="34" charset="0"/>
                        </a:rPr>
                        <a:t>Dates for the Diary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path path="circle">
                        <a:fillToRect l="50000" t="50000" r="50000" b="50000"/>
                      </a:path>
                      <a:tileRect/>
                    </a:gra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34134067"/>
                  </a:ext>
                </a:extLst>
              </a:tr>
              <a:tr h="245895">
                <a:tc>
                  <a:txBody>
                    <a:bodyPr/>
                    <a:lstStyle/>
                    <a:p>
                      <a:r>
                        <a:rPr lang="en-US" sz="1200" b="1" dirty="0">
                          <a:latin typeface="Arial" panose="020B0604020202020204" pitchFamily="34" charset="0"/>
                          <a:cs typeface="Arial" panose="020B0604020202020204" pitchFamily="34" charset="0"/>
                        </a:rPr>
                        <a:t>14/7/25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b="0" dirty="0">
                          <a:latin typeface="Arial" panose="020B0604020202020204" pitchFamily="34" charset="0"/>
                          <a:cs typeface="Arial" panose="020B0604020202020204" pitchFamily="34" charset="0"/>
                        </a:rPr>
                        <a:t>Y6 Leavers trip  - Heatherton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42332087"/>
                  </a:ext>
                </a:extLst>
              </a:tr>
              <a:tr h="245895">
                <a:tc>
                  <a:txBody>
                    <a:bodyPr/>
                    <a:lstStyle/>
                    <a:p>
                      <a:r>
                        <a:rPr lang="en-US" sz="1200" b="1" dirty="0">
                          <a:latin typeface="Arial" panose="020B0604020202020204" pitchFamily="34" charset="0"/>
                          <a:cs typeface="Arial" panose="020B0604020202020204" pitchFamily="34" charset="0"/>
                        </a:rPr>
                        <a:t>15/7/25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b="0" dirty="0">
                          <a:latin typeface="Arial" panose="020B0604020202020204" pitchFamily="34" charset="0"/>
                          <a:cs typeface="Arial" panose="020B0604020202020204" pitchFamily="34" charset="0"/>
                        </a:rPr>
                        <a:t>Y6 Leavers trip - BUZZ</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75047452"/>
                  </a:ext>
                </a:extLst>
              </a:tr>
              <a:tr h="409826">
                <a:tc>
                  <a:txBody>
                    <a:bodyPr/>
                    <a:lstStyle/>
                    <a:p>
                      <a:r>
                        <a:rPr lang="en-US" sz="1200" b="1" dirty="0">
                          <a:latin typeface="Arial" panose="020B0604020202020204" pitchFamily="34" charset="0"/>
                          <a:cs typeface="Arial" panose="020B0604020202020204" pitchFamily="34" charset="0"/>
                        </a:rPr>
                        <a:t>16/7/25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200" b="0" dirty="0">
                          <a:latin typeface="Arial" panose="020B0604020202020204" pitchFamily="34" charset="0"/>
                          <a:cs typeface="Arial" panose="020B0604020202020204" pitchFamily="34" charset="0"/>
                        </a:rPr>
                        <a:t>Year 6 Leavers’ Assembly 14:00 – 15:00</a:t>
                      </a:r>
                    </a:p>
                    <a:p>
                      <a:r>
                        <a:rPr lang="en-US" sz="1200" b="0" dirty="0">
                          <a:latin typeface="Arial" panose="020B0604020202020204" pitchFamily="34" charset="0"/>
                          <a:cs typeface="Arial" panose="020B0604020202020204" pitchFamily="34" charset="0"/>
                        </a:rPr>
                        <a:t>Y2 Trip to </a:t>
                      </a:r>
                      <a:r>
                        <a:rPr lang="en-US" sz="1200" b="0" dirty="0" err="1">
                          <a:latin typeface="Arial" panose="020B0604020202020204" pitchFamily="34" charset="0"/>
                          <a:cs typeface="Arial" panose="020B0604020202020204" pitchFamily="34" charset="0"/>
                        </a:rPr>
                        <a:t>Oxwich</a:t>
                      </a:r>
                      <a:endParaRPr lang="en-US" sz="1200" b="0" dirty="0">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4154755"/>
                  </a:ext>
                </a:extLst>
              </a:tr>
              <a:tr h="273217">
                <a:tc>
                  <a:txBody>
                    <a:bodyPr/>
                    <a:lstStyle/>
                    <a:p>
                      <a:r>
                        <a:rPr lang="en-US" sz="1200" b="1" dirty="0">
                          <a:latin typeface="Arial" panose="020B0604020202020204" pitchFamily="34" charset="0"/>
                          <a:cs typeface="Arial" panose="020B0604020202020204" pitchFamily="34" charset="0"/>
                        </a:rPr>
                        <a:t>18/7/25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dirty="0">
                          <a:latin typeface="Arial" panose="020B0604020202020204" pitchFamily="34" charset="0"/>
                          <a:cs typeface="Arial" panose="020B0604020202020204" pitchFamily="34" charset="0"/>
                        </a:rPr>
                        <a:t>INSET DAY </a:t>
                      </a:r>
                      <a:r>
                        <a:rPr lang="en-US" sz="1200" b="0" dirty="0">
                          <a:latin typeface="Arial" panose="020B0604020202020204" pitchFamily="34" charset="0"/>
                          <a:cs typeface="Arial" panose="020B0604020202020204" pitchFamily="34" charset="0"/>
                        </a:rPr>
                        <a:t>– School Closed for  </a:t>
                      </a:r>
                      <a:r>
                        <a:rPr lang="en-US" sz="1200" b="1" dirty="0">
                          <a:latin typeface="Arial" panose="020B0604020202020204" pitchFamily="34" charset="0"/>
                          <a:cs typeface="Arial" panose="020B0604020202020204" pitchFamily="34" charset="0"/>
                        </a:rPr>
                        <a:t>ALL</a:t>
                      </a:r>
                      <a:r>
                        <a:rPr lang="en-US" sz="1200" b="0" dirty="0">
                          <a:latin typeface="Arial" panose="020B0604020202020204" pitchFamily="34" charset="0"/>
                          <a:cs typeface="Arial" panose="020B0604020202020204" pitchFamily="34" charset="0"/>
                        </a:rPr>
                        <a:t> pupils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2885453"/>
                  </a:ext>
                </a:extLst>
              </a:tr>
              <a:tr h="273217">
                <a:tc>
                  <a:txBody>
                    <a:bodyPr/>
                    <a:lstStyle/>
                    <a:p>
                      <a:r>
                        <a:rPr lang="en-US" sz="1200" b="1" dirty="0">
                          <a:latin typeface="Arial" panose="020B0604020202020204" pitchFamily="34" charset="0"/>
                          <a:cs typeface="Arial" panose="020B0604020202020204" pitchFamily="34" charset="0"/>
                        </a:rPr>
                        <a:t>21/7/25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INSET DAY </a:t>
                      </a:r>
                      <a:r>
                        <a:rPr lang="en-US" sz="1200" b="0" dirty="0">
                          <a:latin typeface="Arial" panose="020B0604020202020204" pitchFamily="34" charset="0"/>
                          <a:cs typeface="Arial" panose="020B0604020202020204" pitchFamily="34" charset="0"/>
                        </a:rPr>
                        <a:t>– School Closed for  </a:t>
                      </a:r>
                      <a:r>
                        <a:rPr lang="en-US" sz="1200" b="1" dirty="0">
                          <a:latin typeface="Arial" panose="020B0604020202020204" pitchFamily="34" charset="0"/>
                          <a:cs typeface="Arial" panose="020B0604020202020204" pitchFamily="34" charset="0"/>
                        </a:rPr>
                        <a:t>ALL</a:t>
                      </a:r>
                      <a:r>
                        <a:rPr lang="en-US" sz="1200" b="0" dirty="0">
                          <a:latin typeface="Arial" panose="020B0604020202020204" pitchFamily="34" charset="0"/>
                          <a:cs typeface="Arial" panose="020B0604020202020204" pitchFamily="34" charset="0"/>
                        </a:rPr>
                        <a:t> pupils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81958996"/>
                  </a:ext>
                </a:extLst>
              </a:tr>
              <a:tr h="245895">
                <a:tc gridSpan="2">
                  <a:txBody>
                    <a:bodyPr/>
                    <a:lstStyle/>
                    <a:p>
                      <a:pPr algn="ctr"/>
                      <a:r>
                        <a:rPr lang="en-US" sz="1200" b="1" dirty="0">
                          <a:latin typeface="Arial" panose="020B0604020202020204" pitchFamily="34" charset="0"/>
                          <a:cs typeface="Arial" panose="020B0604020202020204" pitchFamily="34" charset="0"/>
                        </a:rPr>
                        <a:t>SUMMER HOLIDAYS</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1200" b="0" dirty="0">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451396383"/>
                  </a:ext>
                </a:extLst>
              </a:tr>
              <a:tr h="273217">
                <a:tc>
                  <a:txBody>
                    <a:bodyPr/>
                    <a:lstStyle/>
                    <a:p>
                      <a:r>
                        <a:rPr lang="en-US" sz="1200" b="1" dirty="0">
                          <a:latin typeface="Arial" panose="020B0604020202020204" pitchFamily="34" charset="0"/>
                          <a:cs typeface="Arial" panose="020B0604020202020204" pitchFamily="34" charset="0"/>
                        </a:rPr>
                        <a:t>1/09/25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INSET DAY </a:t>
                      </a:r>
                      <a:r>
                        <a:rPr lang="en-US" sz="1200" b="0" dirty="0">
                          <a:latin typeface="Arial" panose="020B0604020202020204" pitchFamily="34" charset="0"/>
                          <a:cs typeface="Arial" panose="020B0604020202020204" pitchFamily="34" charset="0"/>
                        </a:rPr>
                        <a:t>– School Closed for  </a:t>
                      </a:r>
                      <a:r>
                        <a:rPr lang="en-US" sz="1200" b="1" dirty="0">
                          <a:latin typeface="Arial" panose="020B0604020202020204" pitchFamily="34" charset="0"/>
                          <a:cs typeface="Arial" panose="020B0604020202020204" pitchFamily="34" charset="0"/>
                        </a:rPr>
                        <a:t>ALL</a:t>
                      </a:r>
                      <a:r>
                        <a:rPr lang="en-US" sz="1200" b="0" dirty="0">
                          <a:latin typeface="Arial" panose="020B0604020202020204" pitchFamily="34" charset="0"/>
                          <a:cs typeface="Arial" panose="020B0604020202020204" pitchFamily="34" charset="0"/>
                        </a:rPr>
                        <a:t> pupils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8458323"/>
                  </a:ext>
                </a:extLst>
              </a:tr>
              <a:tr h="245895">
                <a:tc>
                  <a:txBody>
                    <a:bodyPr/>
                    <a:lstStyle/>
                    <a:p>
                      <a:r>
                        <a:rPr lang="en-US" sz="1200" b="1" dirty="0">
                          <a:latin typeface="Arial" panose="020B0604020202020204" pitchFamily="34" charset="0"/>
                          <a:cs typeface="Arial" panose="020B0604020202020204" pitchFamily="34" charset="0"/>
                        </a:rPr>
                        <a:t>2/09/25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200" b="0" dirty="0">
                          <a:latin typeface="Arial" panose="020B0604020202020204" pitchFamily="34" charset="0"/>
                          <a:cs typeface="Arial" panose="020B0604020202020204" pitchFamily="34" charset="0"/>
                        </a:rPr>
                        <a:t>Pupils return to school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3668709"/>
                  </a:ext>
                </a:extLst>
              </a:tr>
              <a:tr h="273217">
                <a:tc>
                  <a:txBody>
                    <a:bodyPr/>
                    <a:lstStyle/>
                    <a:p>
                      <a:r>
                        <a:rPr lang="en-US" sz="1200" b="1" dirty="0">
                          <a:latin typeface="Arial" panose="020B0604020202020204" pitchFamily="34" charset="0"/>
                          <a:cs typeface="Arial" panose="020B0604020202020204" pitchFamily="34" charset="0"/>
                        </a:rPr>
                        <a:t>15/09/25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INSET DAY </a:t>
                      </a:r>
                      <a:r>
                        <a:rPr lang="en-US" sz="1200" b="0" dirty="0">
                          <a:latin typeface="Arial" panose="020B0604020202020204" pitchFamily="34" charset="0"/>
                          <a:cs typeface="Arial" panose="020B0604020202020204" pitchFamily="34" charset="0"/>
                        </a:rPr>
                        <a:t>– School Closed for  </a:t>
                      </a:r>
                      <a:r>
                        <a:rPr lang="en-US" sz="1200" b="1" dirty="0">
                          <a:latin typeface="Arial" panose="020B0604020202020204" pitchFamily="34" charset="0"/>
                          <a:cs typeface="Arial" panose="020B0604020202020204" pitchFamily="34" charset="0"/>
                        </a:rPr>
                        <a:t>ALL</a:t>
                      </a:r>
                      <a:r>
                        <a:rPr lang="en-US" sz="1200" b="0" dirty="0">
                          <a:latin typeface="Arial" panose="020B0604020202020204" pitchFamily="34" charset="0"/>
                          <a:cs typeface="Arial" panose="020B0604020202020204" pitchFamily="34" charset="0"/>
                        </a:rPr>
                        <a:t> pupils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3523934"/>
                  </a:ext>
                </a:extLst>
              </a:tr>
            </a:tbl>
          </a:graphicData>
        </a:graphic>
      </p:graphicFrame>
      <p:sp>
        <p:nvSpPr>
          <p:cNvPr id="3" name="TextBox 2">
            <a:extLst>
              <a:ext uri="{FF2B5EF4-FFF2-40B4-BE49-F238E27FC236}">
                <a16:creationId xmlns:a16="http://schemas.microsoft.com/office/drawing/2014/main" id="{1B65FE4F-C5F6-9F76-6534-F5E9424B545B}"/>
              </a:ext>
            </a:extLst>
          </p:cNvPr>
          <p:cNvSpPr txBox="1"/>
          <p:nvPr/>
        </p:nvSpPr>
        <p:spPr>
          <a:xfrm>
            <a:off x="81201" y="7690009"/>
            <a:ext cx="6474372" cy="203132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As we approach the end of busy and enriching school year,  I’d like to take this opportunity to sincerely thank you all for your continued support, encouragement, and involvement in school life. From supporting your child’s learning at home to cheering on performances, attending  school events, and sharing your views, your partnership makes a real difference. Together, we continue to build a strong, caring school community where every child can thrive.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Best Wishes</a:t>
            </a:r>
          </a:p>
          <a:p>
            <a:r>
              <a:rPr lang="en-GB" sz="1200" b="1" dirty="0">
                <a:latin typeface="Arial" panose="020B0604020202020204" pitchFamily="34" charset="0"/>
                <a:cs typeface="Arial" panose="020B0604020202020204" pitchFamily="34" charset="0"/>
              </a:rPr>
              <a:t>Mrs A. Edwards</a:t>
            </a:r>
            <a:br>
              <a:rPr lang="en-GB" sz="1200" dirty="0">
                <a:latin typeface="Arial" panose="020B0604020202020204" pitchFamily="34" charset="0"/>
                <a:cs typeface="Arial" panose="020B0604020202020204" pitchFamily="34" charset="0"/>
              </a:rPr>
            </a:br>
            <a:r>
              <a:rPr lang="en-GB" sz="1200" i="1" dirty="0">
                <a:latin typeface="Arial" panose="020B0604020202020204" pitchFamily="34" charset="0"/>
                <a:cs typeface="Arial" panose="020B0604020202020204" pitchFamily="34" charset="0"/>
              </a:rPr>
              <a:t>Headteacher</a:t>
            </a:r>
            <a:endParaRPr lang="en-GB" sz="1200" dirty="0">
              <a:latin typeface="Arial" panose="020B0604020202020204" pitchFamily="34" charset="0"/>
              <a:cs typeface="Arial" panose="020B0604020202020204" pitchFamily="34" charset="0"/>
            </a:endParaRPr>
          </a:p>
          <a:p>
            <a:endParaRPr lang="en-US" dirty="0"/>
          </a:p>
        </p:txBody>
      </p:sp>
      <p:sp>
        <p:nvSpPr>
          <p:cNvPr id="4" name="TextBox 3">
            <a:extLst>
              <a:ext uri="{FF2B5EF4-FFF2-40B4-BE49-F238E27FC236}">
                <a16:creationId xmlns:a16="http://schemas.microsoft.com/office/drawing/2014/main" id="{50220DD0-F98F-94D5-E6FE-3FA77F36CC87}"/>
              </a:ext>
            </a:extLst>
          </p:cNvPr>
          <p:cNvSpPr txBox="1"/>
          <p:nvPr/>
        </p:nvSpPr>
        <p:spPr>
          <a:xfrm>
            <a:off x="580443" y="9341354"/>
            <a:ext cx="6085490" cy="400110"/>
          </a:xfrm>
          <a:prstGeom prst="rect">
            <a:avLst/>
          </a:prstGeom>
          <a:noFill/>
        </p:spPr>
        <p:txBody>
          <a:bodyPr wrap="square" rtlCol="0">
            <a:spAutoFit/>
          </a:bodyPr>
          <a:lstStyle/>
          <a:p>
            <a:r>
              <a:rPr lang="en-US" sz="2000" dirty="0">
                <a:solidFill>
                  <a:srgbClr val="FF0000"/>
                </a:solidFill>
                <a:latin typeface="Twinkl Cursive Looped Semibold" panose="02000000000000000000" pitchFamily="2" charset="77"/>
              </a:rPr>
              <a:t>Working Together to Unlock Our Potential</a:t>
            </a:r>
          </a:p>
        </p:txBody>
      </p:sp>
      <p:pic>
        <p:nvPicPr>
          <p:cNvPr id="6" name="Picture 5" descr="A red circle with white text and a flower&#10;&#10;Description automatically generated">
            <a:extLst>
              <a:ext uri="{FF2B5EF4-FFF2-40B4-BE49-F238E27FC236}">
                <a16:creationId xmlns:a16="http://schemas.microsoft.com/office/drawing/2014/main" id="{160A3B3E-6BBA-E906-1CB8-837EAC74DD9C}"/>
              </a:ext>
            </a:extLst>
          </p:cNvPr>
          <p:cNvPicPr>
            <a:picLocks noChangeAspect="1"/>
          </p:cNvPicPr>
          <p:nvPr/>
        </p:nvPicPr>
        <p:blipFill>
          <a:blip r:embed="rId2"/>
          <a:stretch>
            <a:fillRect/>
          </a:stretch>
        </p:blipFill>
        <p:spPr>
          <a:xfrm>
            <a:off x="5530792" y="8575826"/>
            <a:ext cx="1166827" cy="1270139"/>
          </a:xfrm>
          <a:prstGeom prst="rect">
            <a:avLst/>
          </a:prstGeom>
        </p:spPr>
      </p:pic>
      <p:pic>
        <p:nvPicPr>
          <p:cNvPr id="11" name="Picture 10" descr="A screenshot of a calendar&#10;&#10;Description automatically generated">
            <a:extLst>
              <a:ext uri="{FF2B5EF4-FFF2-40B4-BE49-F238E27FC236}">
                <a16:creationId xmlns:a16="http://schemas.microsoft.com/office/drawing/2014/main" id="{F4B3C0FC-797B-7864-39F5-21BF4D3F8A8D}"/>
              </a:ext>
            </a:extLst>
          </p:cNvPr>
          <p:cNvPicPr>
            <a:picLocks noChangeAspect="1"/>
          </p:cNvPicPr>
          <p:nvPr/>
        </p:nvPicPr>
        <p:blipFill>
          <a:blip r:embed="rId3"/>
          <a:stretch>
            <a:fillRect/>
          </a:stretch>
        </p:blipFill>
        <p:spPr>
          <a:xfrm>
            <a:off x="63598" y="2775449"/>
            <a:ext cx="6785523" cy="1825682"/>
          </a:xfrm>
          <a:prstGeom prst="rect">
            <a:avLst/>
          </a:prstGeom>
        </p:spPr>
      </p:pic>
      <p:sp>
        <p:nvSpPr>
          <p:cNvPr id="13" name="TextBox 12">
            <a:extLst>
              <a:ext uri="{FF2B5EF4-FFF2-40B4-BE49-F238E27FC236}">
                <a16:creationId xmlns:a16="http://schemas.microsoft.com/office/drawing/2014/main" id="{FA861681-B04E-59EF-2DEE-223C21C36349}"/>
              </a:ext>
            </a:extLst>
          </p:cNvPr>
          <p:cNvSpPr txBox="1"/>
          <p:nvPr/>
        </p:nvSpPr>
        <p:spPr>
          <a:xfrm>
            <a:off x="8879" y="259976"/>
            <a:ext cx="5060272" cy="2246769"/>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A huge thank you to our wonderful PTA for their continued support and hard work this term. The Summer Fete was a fantastic success, and we’re so grateful to all the parents and families who came along and supported the event. Thanks to your generosity, the PTA raised an incredible £400! We're delighted to share that some of these funds have already been used to enhance our classrooms and curriculum – including the purchase of much-needed tough trays, helping to ensure that creative, hands-on learning experiences continue to thrive in our school.</a:t>
            </a:r>
            <a:endParaRPr lang="en-US" sz="1400" dirty="0">
              <a:latin typeface="Arial" panose="020B0604020202020204" pitchFamily="34" charset="0"/>
              <a:cs typeface="Arial" panose="020B0604020202020204" pitchFamily="34" charset="0"/>
            </a:endParaRPr>
          </a:p>
        </p:txBody>
      </p:sp>
      <p:pic>
        <p:nvPicPr>
          <p:cNvPr id="2050" name="Picture 2" descr="graphing | Maths activities, Tuff tray ...">
            <a:extLst>
              <a:ext uri="{FF2B5EF4-FFF2-40B4-BE49-F238E27FC236}">
                <a16:creationId xmlns:a16="http://schemas.microsoft.com/office/drawing/2014/main" id="{4BD75532-9412-F605-4ACD-11C0D28C7A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7542" y="164536"/>
            <a:ext cx="2011579" cy="224676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FD7E1D3-04B1-49DC-B07D-088BE7E6D3EC}"/>
              </a:ext>
            </a:extLst>
          </p:cNvPr>
          <p:cNvSpPr txBox="1"/>
          <p:nvPr/>
        </p:nvSpPr>
        <p:spPr>
          <a:xfrm>
            <a:off x="0" y="0"/>
            <a:ext cx="3466730" cy="369332"/>
          </a:xfrm>
          <a:prstGeom prst="rect">
            <a:avLst/>
          </a:prstGeom>
          <a:noFill/>
        </p:spPr>
        <p:txBody>
          <a:bodyPr wrap="square">
            <a:spAutoFit/>
          </a:bodyPr>
          <a:lstStyle/>
          <a:p>
            <a:r>
              <a:rPr lang="en-GB" dirty="0">
                <a:solidFill>
                  <a:srgbClr val="FF0000"/>
                </a:solidFill>
                <a:latin typeface="Twinkl Cursive Looped Semibold" panose="02000000000000000000" pitchFamily="2" charset="77"/>
                <a:cs typeface="Arial" panose="020B0604020202020204" pitchFamily="34" charset="0"/>
              </a:rPr>
              <a:t>PTA News</a:t>
            </a:r>
            <a:endParaRPr lang="en-US" dirty="0"/>
          </a:p>
        </p:txBody>
      </p:sp>
      <p:sp>
        <p:nvSpPr>
          <p:cNvPr id="17" name="TextBox 16">
            <a:extLst>
              <a:ext uri="{FF2B5EF4-FFF2-40B4-BE49-F238E27FC236}">
                <a16:creationId xmlns:a16="http://schemas.microsoft.com/office/drawing/2014/main" id="{98D96E0D-9214-702A-D113-031E60B31C91}"/>
              </a:ext>
            </a:extLst>
          </p:cNvPr>
          <p:cNvSpPr txBox="1"/>
          <p:nvPr/>
        </p:nvSpPr>
        <p:spPr>
          <a:xfrm>
            <a:off x="-10371" y="2542833"/>
            <a:ext cx="3466730" cy="369332"/>
          </a:xfrm>
          <a:prstGeom prst="rect">
            <a:avLst/>
          </a:prstGeom>
          <a:noFill/>
        </p:spPr>
        <p:txBody>
          <a:bodyPr wrap="square">
            <a:spAutoFit/>
          </a:bodyPr>
          <a:lstStyle/>
          <a:p>
            <a:r>
              <a:rPr lang="en-GB" dirty="0">
                <a:solidFill>
                  <a:srgbClr val="FF0000"/>
                </a:solidFill>
                <a:latin typeface="Twinkl Cursive Looped Semibold" panose="02000000000000000000" pitchFamily="2" charset="77"/>
                <a:cs typeface="Arial" panose="020B0604020202020204" pitchFamily="34" charset="0"/>
              </a:rPr>
              <a:t>Dates for the Diary</a:t>
            </a:r>
            <a:endParaRPr lang="en-US" dirty="0"/>
          </a:p>
        </p:txBody>
      </p:sp>
    </p:spTree>
    <p:extLst>
      <p:ext uri="{BB962C8B-B14F-4D97-AF65-F5344CB8AC3E}">
        <p14:creationId xmlns:p14="http://schemas.microsoft.com/office/powerpoint/2010/main" val="32264091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9484</TotalTime>
  <Words>1196</Words>
  <Application>Microsoft Macintosh PowerPoint</Application>
  <PresentationFormat>A4 Paper (210x297 mm)</PresentationFormat>
  <Paragraphs>50</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Aptos Display</vt:lpstr>
      <vt:lpstr>Arial</vt:lpstr>
      <vt:lpstr>Impact</vt:lpstr>
      <vt:lpstr>Twinkl Cursive Looped Semibold</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Edwards (Pentrer Graig Primary School)</dc:creator>
  <cp:lastModifiedBy>A Edwards (Gwyrosydd Primary School)</cp:lastModifiedBy>
  <cp:revision>21</cp:revision>
  <dcterms:created xsi:type="dcterms:W3CDTF">2025-05-15T09:46:04Z</dcterms:created>
  <dcterms:modified xsi:type="dcterms:W3CDTF">2025-07-16T09:48:50Z</dcterms:modified>
</cp:coreProperties>
</file>